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85575" y="8519242"/>
            <a:ext cx="1712559" cy="68498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0458" y="8420100"/>
            <a:ext cx="11537409" cy="990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45503" y="9958616"/>
            <a:ext cx="17361535" cy="0"/>
          </a:xfrm>
          <a:custGeom>
            <a:avLst/>
            <a:gdLst/>
            <a:ahLst/>
            <a:cxnLst/>
            <a:rect l="l" t="t" r="r" b="b"/>
            <a:pathLst>
              <a:path w="17361535" h="0">
                <a:moveTo>
                  <a:pt x="0" y="0"/>
                </a:moveTo>
                <a:lnTo>
                  <a:pt x="17361496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89016" y="1016"/>
            <a:ext cx="9531350" cy="1643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66850" y="2293112"/>
            <a:ext cx="11593830" cy="5878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9466C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0.jpg"/><Relationship Id="rId4" Type="http://schemas.openxmlformats.org/officeDocument/2006/relationships/image" Target="../media/image11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river flowing through a green area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5736" y="1386205"/>
            <a:ext cx="14637512" cy="724115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847" y="9432976"/>
            <a:ext cx="2188591" cy="4285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172709" y="7705597"/>
            <a:ext cx="12429490" cy="2353310"/>
            <a:chOff x="5172709" y="7705597"/>
            <a:chExt cx="12429490" cy="235331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3599" y="8877299"/>
              <a:ext cx="11658600" cy="1181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72709" y="7705597"/>
              <a:ext cx="1488440" cy="2353310"/>
            </a:xfrm>
            <a:custGeom>
              <a:avLst/>
              <a:gdLst/>
              <a:ahLst/>
              <a:cxnLst/>
              <a:rect l="l" t="t" r="r" b="b"/>
              <a:pathLst>
                <a:path w="1488440" h="2353309">
                  <a:moveTo>
                    <a:pt x="0" y="0"/>
                  </a:moveTo>
                  <a:lnTo>
                    <a:pt x="1412113" y="2352802"/>
                  </a:lnTo>
                  <a:lnTo>
                    <a:pt x="1488313" y="2352802"/>
                  </a:lnTo>
                  <a:lnTo>
                    <a:pt x="82550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C53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851276" y="3387813"/>
            <a:ext cx="12498705" cy="1016000"/>
          </a:xfrm>
          <a:prstGeom prst="rect"/>
          <a:solidFill>
            <a:srgbClr val="FFFFFF">
              <a:alpha val="59999"/>
            </a:srgbClr>
          </a:solidFill>
        </p:spPr>
        <p:txBody>
          <a:bodyPr wrap="square" lIns="0" tIns="36830" rIns="0" bIns="0" rtlCol="0" vert="horz">
            <a:spAutoFit/>
          </a:bodyPr>
          <a:lstStyle/>
          <a:p>
            <a:pPr marL="560070">
              <a:lnSpc>
                <a:spcPct val="100000"/>
              </a:lnSpc>
              <a:spcBef>
                <a:spcPts val="290"/>
              </a:spcBef>
            </a:pPr>
            <a:r>
              <a:rPr dirty="0" sz="6000" spc="60"/>
              <a:t>Clondra</a:t>
            </a:r>
            <a:r>
              <a:rPr dirty="0" sz="6000" spc="-810"/>
              <a:t> </a:t>
            </a:r>
            <a:r>
              <a:rPr dirty="0" sz="6000" spc="125"/>
              <a:t>to</a:t>
            </a:r>
            <a:r>
              <a:rPr dirty="0" sz="6000" spc="-755"/>
              <a:t> T</a:t>
            </a:r>
            <a:r>
              <a:rPr dirty="0" sz="6000" spc="-25"/>
              <a:t>a</a:t>
            </a:r>
            <a:r>
              <a:rPr dirty="0" sz="6000" spc="-10"/>
              <a:t>r</a:t>
            </a:r>
            <a:r>
              <a:rPr dirty="0" sz="6000" spc="-50"/>
              <a:t>m</a:t>
            </a:r>
            <a:r>
              <a:rPr dirty="0" sz="6000" spc="-25"/>
              <a:t>o</a:t>
            </a:r>
            <a:r>
              <a:rPr dirty="0" sz="6000" spc="-45"/>
              <a:t>n</a:t>
            </a:r>
            <a:r>
              <a:rPr dirty="0" sz="6000" spc="-35"/>
              <a:t>b</a:t>
            </a:r>
            <a:r>
              <a:rPr dirty="0" sz="6000" spc="-25"/>
              <a:t>a</a:t>
            </a:r>
            <a:r>
              <a:rPr dirty="0" sz="6000" spc="-10"/>
              <a:t>rr</a:t>
            </a:r>
            <a:r>
              <a:rPr dirty="0" sz="6000" spc="35"/>
              <a:t>y</a:t>
            </a:r>
            <a:r>
              <a:rPr dirty="0" sz="6000" spc="-790"/>
              <a:t> </a:t>
            </a:r>
            <a:r>
              <a:rPr dirty="0" sz="6000" spc="-10"/>
              <a:t>Greenway</a:t>
            </a:r>
            <a:endParaRPr sz="6000"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28594" y="328447"/>
            <a:ext cx="1945005" cy="78013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952992" y="9185249"/>
            <a:ext cx="20008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Tahoma"/>
                <a:cs typeface="Tahoma"/>
              </a:rPr>
              <a:t>Open</a:t>
            </a:r>
            <a:r>
              <a:rPr dirty="0" sz="3600" spc="-3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FFFFFF"/>
                </a:solidFill>
                <a:latin typeface="Tahoma"/>
                <a:cs typeface="Tahoma"/>
              </a:rPr>
              <a:t>Day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9720" y="9185249"/>
            <a:ext cx="45904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3600" spc="-95">
                <a:solidFill>
                  <a:srgbClr val="FFFFFF"/>
                </a:solidFill>
                <a:latin typeface="Tahoma"/>
                <a:cs typeface="Tahoma"/>
              </a:rPr>
              <a:t>Tuesday</a:t>
            </a:r>
            <a:r>
              <a:rPr dirty="0" sz="3600" spc="-4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 spc="60">
                <a:solidFill>
                  <a:srgbClr val="FFFFFF"/>
                </a:solidFill>
                <a:latin typeface="Tahoma"/>
                <a:cs typeface="Tahoma"/>
              </a:rPr>
              <a:t>28</a:t>
            </a:r>
            <a:r>
              <a:rPr dirty="0" baseline="25462" sz="3600" spc="89">
                <a:solidFill>
                  <a:srgbClr val="FFFFFF"/>
                </a:solidFill>
                <a:latin typeface="Tahoma"/>
                <a:cs typeface="Tahoma"/>
              </a:rPr>
              <a:t>th</a:t>
            </a:r>
            <a:r>
              <a:rPr dirty="0" baseline="25462" sz="3600" spc="-52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FFFFFF"/>
                </a:solidFill>
                <a:latin typeface="Tahoma"/>
                <a:cs typeface="Tahoma"/>
              </a:rPr>
              <a:t>July</a:t>
            </a:r>
            <a:r>
              <a:rPr dirty="0" sz="3600" spc="-4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 spc="70">
                <a:solidFill>
                  <a:srgbClr val="FFFFFF"/>
                </a:solidFill>
                <a:latin typeface="Tahoma"/>
                <a:cs typeface="Tahoma"/>
              </a:rPr>
              <a:t>2026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1" name="object 11" descr="Site Logo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99618" y="264375"/>
            <a:ext cx="2036953" cy="9289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792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Phase</a:t>
            </a:r>
            <a:r>
              <a:rPr dirty="0" spc="-610"/>
              <a:t> </a:t>
            </a:r>
            <a:r>
              <a:rPr dirty="0" spc="-195"/>
              <a:t>2:</a:t>
            </a:r>
            <a:r>
              <a:rPr dirty="0" spc="-575"/>
              <a:t> </a:t>
            </a:r>
            <a:r>
              <a:rPr dirty="0"/>
              <a:t>Crossing</a:t>
            </a:r>
            <a:r>
              <a:rPr dirty="0" spc="-605"/>
              <a:t> </a:t>
            </a:r>
            <a:r>
              <a:rPr dirty="0"/>
              <a:t>the</a:t>
            </a:r>
            <a:r>
              <a:rPr dirty="0" spc="-600"/>
              <a:t> </a:t>
            </a:r>
            <a:r>
              <a:rPr dirty="0" spc="50"/>
              <a:t>River</a:t>
            </a:r>
            <a:r>
              <a:rPr dirty="0" spc="-605"/>
              <a:t> </a:t>
            </a:r>
            <a:r>
              <a:rPr dirty="0" spc="-20"/>
              <a:t>Shannon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0059" y="1662887"/>
            <a:ext cx="10744200" cy="78901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3746" y="2026996"/>
            <a:ext cx="15034260" cy="3318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74470" marR="5080" indent="-1462405">
              <a:lnSpc>
                <a:spcPct val="100000"/>
              </a:lnSpc>
              <a:spcBef>
                <a:spcPts val="100"/>
              </a:spcBef>
              <a:tabLst>
                <a:tab pos="2071370" algn="l"/>
              </a:tabLst>
            </a:pPr>
            <a:r>
              <a:rPr dirty="0" sz="5400" b="1">
                <a:latin typeface="Calibri"/>
                <a:cs typeface="Calibri"/>
              </a:rPr>
              <a:t>Clondra</a:t>
            </a:r>
            <a:r>
              <a:rPr dirty="0" sz="5400" spc="-21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to</a:t>
            </a:r>
            <a:r>
              <a:rPr dirty="0" sz="5400" spc="-210" b="1">
                <a:latin typeface="Calibri"/>
                <a:cs typeface="Calibri"/>
              </a:rPr>
              <a:t> </a:t>
            </a:r>
            <a:r>
              <a:rPr dirty="0" sz="5400" spc="-25" b="1">
                <a:latin typeface="Calibri"/>
                <a:cs typeface="Calibri"/>
              </a:rPr>
              <a:t>Tarmonbarry</a:t>
            </a:r>
            <a:r>
              <a:rPr dirty="0" sz="5400" spc="-19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Greenway</a:t>
            </a:r>
            <a:r>
              <a:rPr dirty="0" sz="5400" spc="-210" b="1">
                <a:latin typeface="Calibri"/>
                <a:cs typeface="Calibri"/>
              </a:rPr>
              <a:t> </a:t>
            </a:r>
            <a:r>
              <a:rPr dirty="0" sz="5400" spc="-10" b="1">
                <a:latin typeface="Calibri"/>
                <a:cs typeface="Calibri"/>
              </a:rPr>
              <a:t>Cycleway</a:t>
            </a:r>
            <a:r>
              <a:rPr dirty="0" sz="5400" spc="-210" b="1">
                <a:latin typeface="Calibri"/>
                <a:cs typeface="Calibri"/>
              </a:rPr>
              <a:t> </a:t>
            </a:r>
            <a:r>
              <a:rPr dirty="0" sz="5400" spc="-10" b="1">
                <a:latin typeface="Calibri"/>
                <a:cs typeface="Calibri"/>
              </a:rPr>
              <a:t>Scheme </a:t>
            </a:r>
            <a:r>
              <a:rPr dirty="0" sz="5400" spc="-25" b="1">
                <a:latin typeface="Calibri"/>
                <a:cs typeface="Calibri"/>
              </a:rPr>
              <a:t>is</a:t>
            </a:r>
            <a:r>
              <a:rPr dirty="0" sz="5400" b="1">
                <a:latin typeface="Calibri"/>
                <a:cs typeface="Calibri"/>
              </a:rPr>
              <a:t>	</a:t>
            </a:r>
            <a:r>
              <a:rPr dirty="0" sz="5400" spc="-25" b="1">
                <a:latin typeface="Calibri"/>
                <a:cs typeface="Calibri"/>
              </a:rPr>
              <a:t>co-</a:t>
            </a:r>
            <a:r>
              <a:rPr dirty="0" sz="5400" b="1">
                <a:latin typeface="Calibri"/>
                <a:cs typeface="Calibri"/>
              </a:rPr>
              <a:t>funded</a:t>
            </a:r>
            <a:r>
              <a:rPr dirty="0" sz="5400" spc="-60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by</a:t>
            </a:r>
            <a:r>
              <a:rPr dirty="0" sz="5400" spc="-70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the</a:t>
            </a:r>
            <a:r>
              <a:rPr dirty="0" sz="5400" spc="-7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Government</a:t>
            </a:r>
            <a:r>
              <a:rPr dirty="0" sz="5400" spc="-100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of</a:t>
            </a:r>
            <a:r>
              <a:rPr dirty="0" sz="5400" spc="-75" b="1">
                <a:latin typeface="Calibri"/>
                <a:cs typeface="Calibri"/>
              </a:rPr>
              <a:t> </a:t>
            </a:r>
            <a:r>
              <a:rPr dirty="0" sz="5400" spc="-10" b="1">
                <a:latin typeface="Calibri"/>
                <a:cs typeface="Calibri"/>
              </a:rPr>
              <a:t>Ireland</a:t>
            </a:r>
            <a:endParaRPr sz="5400">
              <a:latin typeface="Calibri"/>
              <a:cs typeface="Calibri"/>
            </a:endParaRPr>
          </a:p>
          <a:p>
            <a:pPr marL="2454275" marR="2447290" indent="1592580">
              <a:lnSpc>
                <a:spcPct val="100000"/>
              </a:lnSpc>
              <a:spcBef>
                <a:spcPts val="5"/>
              </a:spcBef>
            </a:pPr>
            <a:r>
              <a:rPr dirty="0" sz="5400" b="1">
                <a:latin typeface="Calibri"/>
                <a:cs typeface="Calibri"/>
              </a:rPr>
              <a:t>and</a:t>
            </a:r>
            <a:r>
              <a:rPr dirty="0" sz="5400" spc="-10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the</a:t>
            </a:r>
            <a:r>
              <a:rPr dirty="0" sz="5400" spc="-7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European</a:t>
            </a:r>
            <a:r>
              <a:rPr dirty="0" sz="5400" spc="-80" b="1">
                <a:latin typeface="Calibri"/>
                <a:cs typeface="Calibri"/>
              </a:rPr>
              <a:t> </a:t>
            </a:r>
            <a:r>
              <a:rPr dirty="0" sz="5400" spc="-10" b="1">
                <a:latin typeface="Calibri"/>
                <a:cs typeface="Calibri"/>
              </a:rPr>
              <a:t>Union </a:t>
            </a:r>
            <a:r>
              <a:rPr dirty="0" sz="5400" b="1">
                <a:latin typeface="Calibri"/>
                <a:cs typeface="Calibri"/>
              </a:rPr>
              <a:t>through</a:t>
            </a:r>
            <a:r>
              <a:rPr dirty="0" sz="5400" spc="-100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the</a:t>
            </a:r>
            <a:r>
              <a:rPr dirty="0" sz="5400" spc="-110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EU</a:t>
            </a:r>
            <a:r>
              <a:rPr dirty="0" sz="5400" spc="-105" b="1">
                <a:latin typeface="Calibri"/>
                <a:cs typeface="Calibri"/>
              </a:rPr>
              <a:t> </a:t>
            </a:r>
            <a:r>
              <a:rPr dirty="0" sz="5400" b="1">
                <a:latin typeface="Calibri"/>
                <a:cs typeface="Calibri"/>
              </a:rPr>
              <a:t>Just</a:t>
            </a:r>
            <a:r>
              <a:rPr dirty="0" sz="5400" spc="-105" b="1">
                <a:latin typeface="Calibri"/>
                <a:cs typeface="Calibri"/>
              </a:rPr>
              <a:t> </a:t>
            </a:r>
            <a:r>
              <a:rPr dirty="0" sz="5400" spc="-20" b="1">
                <a:latin typeface="Calibri"/>
                <a:cs typeface="Calibri"/>
              </a:rPr>
              <a:t>Transition</a:t>
            </a:r>
            <a:r>
              <a:rPr dirty="0" sz="5400" spc="-114" b="1">
                <a:latin typeface="Calibri"/>
                <a:cs typeface="Calibri"/>
              </a:rPr>
              <a:t> </a:t>
            </a:r>
            <a:r>
              <a:rPr dirty="0" sz="5400" spc="-20" b="1">
                <a:latin typeface="Calibri"/>
                <a:cs typeface="Calibri"/>
              </a:rPr>
              <a:t>Fund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266" rIns="0" bIns="0" rtlCol="0" vert="horz">
            <a:spAutoFit/>
          </a:bodyPr>
          <a:lstStyle/>
          <a:p>
            <a:pPr marL="1393825">
              <a:lnSpc>
                <a:spcPct val="100000"/>
              </a:lnSpc>
              <a:spcBef>
                <a:spcPts val="100"/>
              </a:spcBef>
            </a:pPr>
            <a:r>
              <a:rPr dirty="0" spc="45">
                <a:solidFill>
                  <a:srgbClr val="8BC53E"/>
                </a:solidFill>
              </a:rPr>
              <a:t>Project</a:t>
            </a:r>
            <a:r>
              <a:rPr dirty="0" spc="-630">
                <a:solidFill>
                  <a:srgbClr val="8BC53E"/>
                </a:solidFill>
              </a:rPr>
              <a:t> </a:t>
            </a:r>
            <a:r>
              <a:rPr dirty="0" spc="-10">
                <a:solidFill>
                  <a:srgbClr val="8BC53E"/>
                </a:solidFill>
              </a:rPr>
              <a:t>Objectives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64437" y="2122678"/>
            <a:ext cx="13687425" cy="4964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4200" marR="5080" indent="-5721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 spc="45">
                <a:solidFill>
                  <a:srgbClr val="09466C"/>
                </a:solidFill>
                <a:latin typeface="Tahoma"/>
                <a:cs typeface="Tahoma"/>
              </a:rPr>
              <a:t>Provide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85">
                <a:solidFill>
                  <a:srgbClr val="09466C"/>
                </a:solidFill>
                <a:latin typeface="Tahoma"/>
                <a:cs typeface="Tahoma"/>
              </a:rPr>
              <a:t>a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vital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link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between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40">
                <a:solidFill>
                  <a:srgbClr val="09466C"/>
                </a:solidFill>
                <a:latin typeface="Tahoma"/>
                <a:cs typeface="Tahoma"/>
              </a:rPr>
              <a:t>planned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Greenways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on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the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Roscommon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side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River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5">
                <a:solidFill>
                  <a:srgbClr val="09466C"/>
                </a:solidFill>
                <a:latin typeface="Tahoma"/>
                <a:cs typeface="Tahoma"/>
              </a:rPr>
              <a:t>Shannon,</a:t>
            </a:r>
            <a:r>
              <a:rPr dirty="0" sz="3600" spc="-4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and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current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termination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point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Royal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Canal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Greenway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at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30">
                <a:solidFill>
                  <a:srgbClr val="09466C"/>
                </a:solidFill>
                <a:latin typeface="Tahoma"/>
                <a:cs typeface="Tahoma"/>
              </a:rPr>
              <a:t>Richmond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40">
                <a:solidFill>
                  <a:srgbClr val="09466C"/>
                </a:solidFill>
                <a:latin typeface="Tahoma"/>
                <a:cs typeface="Tahoma"/>
              </a:rPr>
              <a:t>Harbour,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Clondra</a:t>
            </a:r>
            <a:endParaRPr sz="3600">
              <a:latin typeface="Tahoma"/>
              <a:cs typeface="Tahoma"/>
            </a:endParaRPr>
          </a:p>
          <a:p>
            <a:pPr marL="584200" marR="1750060" indent="-572135">
              <a:lnSpc>
                <a:spcPct val="100000"/>
              </a:lnSpc>
              <a:spcBef>
                <a:spcPts val="432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 spc="45">
                <a:solidFill>
                  <a:srgbClr val="09466C"/>
                </a:solidFill>
                <a:latin typeface="Tahoma"/>
                <a:cs typeface="Tahoma"/>
              </a:rPr>
              <a:t>Provide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65">
                <a:solidFill>
                  <a:srgbClr val="09466C"/>
                </a:solidFill>
                <a:latin typeface="Tahoma"/>
                <a:cs typeface="Tahoma"/>
              </a:rPr>
              <a:t>for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30">
                <a:solidFill>
                  <a:srgbClr val="09466C"/>
                </a:solidFill>
                <a:latin typeface="Tahoma"/>
                <a:cs typeface="Tahoma"/>
              </a:rPr>
              <a:t>economic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growth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west</a:t>
            </a:r>
            <a:r>
              <a:rPr dirty="0" sz="3600" spc="-4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50">
                <a:solidFill>
                  <a:srgbClr val="09466C"/>
                </a:solidFill>
                <a:latin typeface="Tahoma"/>
                <a:cs typeface="Tahoma"/>
              </a:rPr>
              <a:t>County</a:t>
            </a:r>
            <a:r>
              <a:rPr dirty="0" sz="3600" spc="-4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Longford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bordering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River</a:t>
            </a:r>
            <a:r>
              <a:rPr dirty="0" sz="3600" spc="-40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Shannon</a:t>
            </a:r>
            <a:endParaRPr sz="3600">
              <a:latin typeface="Tahoma"/>
              <a:cs typeface="Tahoma"/>
            </a:endParaRPr>
          </a:p>
          <a:p>
            <a:pPr marL="584200" marR="1711325" indent="-572135">
              <a:lnSpc>
                <a:spcPct val="100000"/>
              </a:lnSpc>
              <a:spcBef>
                <a:spcPts val="432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 spc="45">
                <a:solidFill>
                  <a:srgbClr val="09466C"/>
                </a:solidFill>
                <a:latin typeface="Tahoma"/>
                <a:cs typeface="Tahoma"/>
              </a:rPr>
              <a:t>Provide</a:t>
            </a:r>
            <a:r>
              <a:rPr dirty="0" sz="3600" spc="-48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85">
                <a:solidFill>
                  <a:srgbClr val="09466C"/>
                </a:solidFill>
                <a:latin typeface="Tahoma"/>
                <a:cs typeface="Tahoma"/>
              </a:rPr>
              <a:t>a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safe</a:t>
            </a:r>
            <a:r>
              <a:rPr dirty="0" sz="3600" spc="-4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off-road</a:t>
            </a:r>
            <a:r>
              <a:rPr dirty="0" sz="3600" spc="-4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cycling</a:t>
            </a:r>
            <a:r>
              <a:rPr dirty="0" sz="3600" spc="-4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and</a:t>
            </a:r>
            <a:r>
              <a:rPr dirty="0" sz="3600" spc="-48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walking</a:t>
            </a:r>
            <a:r>
              <a:rPr dirty="0" sz="3600" spc="-4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amenity</a:t>
            </a:r>
            <a:r>
              <a:rPr dirty="0" sz="3600" spc="-4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65">
                <a:solidFill>
                  <a:srgbClr val="09466C"/>
                </a:solidFill>
                <a:latin typeface="Tahoma"/>
                <a:cs typeface="Tahoma"/>
              </a:rPr>
              <a:t>for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the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residents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38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Clondra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and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Tarmonbarry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266" rIns="0" bIns="0" rtlCol="0" vert="horz">
            <a:spAutoFit/>
          </a:bodyPr>
          <a:lstStyle/>
          <a:p>
            <a:pPr marL="2678430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8BC53E"/>
                </a:solidFill>
              </a:rPr>
              <a:t>Timeline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64437" y="2122678"/>
            <a:ext cx="12379960" cy="5391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4200" marR="5080" indent="-5721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Preliminary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Business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Case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being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prepared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under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145">
                <a:solidFill>
                  <a:srgbClr val="09466C"/>
                </a:solidFill>
                <a:latin typeface="Tahoma"/>
                <a:cs typeface="Tahoma"/>
              </a:rPr>
              <a:t>EU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Just </a:t>
            </a:r>
            <a:r>
              <a:rPr dirty="0" sz="3600" spc="-35">
                <a:solidFill>
                  <a:srgbClr val="09466C"/>
                </a:solidFill>
                <a:latin typeface="Tahoma"/>
                <a:cs typeface="Tahoma"/>
              </a:rPr>
              <a:t>Transition</a:t>
            </a:r>
            <a:r>
              <a:rPr dirty="0" sz="3600" spc="-48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90">
                <a:solidFill>
                  <a:srgbClr val="09466C"/>
                </a:solidFill>
                <a:latin typeface="Tahoma"/>
                <a:cs typeface="Tahoma"/>
              </a:rPr>
              <a:t>Fund,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90">
                <a:solidFill>
                  <a:srgbClr val="09466C"/>
                </a:solidFill>
                <a:latin typeface="Tahoma"/>
                <a:cs typeface="Tahoma"/>
              </a:rPr>
              <a:t>to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be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completed</a:t>
            </a:r>
            <a:r>
              <a:rPr dirty="0" sz="3600" spc="-4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in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August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75">
                <a:solidFill>
                  <a:srgbClr val="09466C"/>
                </a:solidFill>
                <a:latin typeface="Tahoma"/>
                <a:cs typeface="Tahoma"/>
              </a:rPr>
              <a:t>2026</a:t>
            </a:r>
            <a:endParaRPr sz="3600">
              <a:latin typeface="Tahoma"/>
              <a:cs typeface="Tahoma"/>
            </a:endParaRPr>
          </a:p>
          <a:p>
            <a:pPr marL="584200" marR="456565" indent="-572135">
              <a:lnSpc>
                <a:spcPct val="100000"/>
              </a:lnSpc>
              <a:spcBef>
                <a:spcPts val="432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Preliminary</a:t>
            </a:r>
            <a:r>
              <a:rPr dirty="0" sz="3600" spc="-40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Business</a:t>
            </a:r>
            <a:r>
              <a:rPr dirty="0" sz="3600" spc="-4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Case</a:t>
            </a:r>
            <a:r>
              <a:rPr dirty="0" sz="3600" spc="-4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85">
                <a:solidFill>
                  <a:srgbClr val="09466C"/>
                </a:solidFill>
                <a:latin typeface="Tahoma"/>
                <a:cs typeface="Tahoma"/>
              </a:rPr>
              <a:t>assesses</a:t>
            </a:r>
            <a:r>
              <a:rPr dirty="0" sz="3600" spc="-3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route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options,</a:t>
            </a:r>
            <a:r>
              <a:rPr dirty="0" sz="3600" spc="-3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and</a:t>
            </a:r>
            <a:r>
              <a:rPr dirty="0" sz="3600" spc="-40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50">
                <a:solidFill>
                  <a:srgbClr val="09466C"/>
                </a:solidFill>
                <a:latin typeface="Tahoma"/>
                <a:cs typeface="Tahoma"/>
              </a:rPr>
              <a:t>will </a:t>
            </a:r>
            <a:r>
              <a:rPr dirty="0" sz="3600" spc="-45">
                <a:solidFill>
                  <a:srgbClr val="09466C"/>
                </a:solidFill>
                <a:latin typeface="Tahoma"/>
                <a:cs typeface="Tahoma"/>
              </a:rPr>
              <a:t>recommend</a:t>
            </a:r>
            <a:r>
              <a:rPr dirty="0" sz="3600" spc="-3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65">
                <a:solidFill>
                  <a:srgbClr val="09466C"/>
                </a:solidFill>
                <a:latin typeface="Tahoma"/>
                <a:cs typeface="Tahoma"/>
              </a:rPr>
              <a:t>an</a:t>
            </a:r>
            <a:r>
              <a:rPr dirty="0" sz="3600" spc="-3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5">
                <a:solidFill>
                  <a:srgbClr val="09466C"/>
                </a:solidFill>
                <a:latin typeface="Tahoma"/>
                <a:cs typeface="Tahoma"/>
              </a:rPr>
              <a:t>Emerging</a:t>
            </a:r>
            <a:r>
              <a:rPr dirty="0" sz="3600" spc="-3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Preferred</a:t>
            </a:r>
            <a:r>
              <a:rPr dirty="0" sz="3600" spc="-3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5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endParaRPr sz="36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4325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 spc="-3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timing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future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75">
                <a:solidFill>
                  <a:srgbClr val="09466C"/>
                </a:solidFill>
                <a:latin typeface="Tahoma"/>
                <a:cs typeface="Tahoma"/>
              </a:rPr>
              <a:t>phases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project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is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35">
                <a:solidFill>
                  <a:srgbClr val="09466C"/>
                </a:solidFill>
                <a:latin typeface="Tahoma"/>
                <a:cs typeface="Tahoma"/>
              </a:rPr>
              <a:t>dependent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on:</a:t>
            </a:r>
            <a:endParaRPr sz="3600">
              <a:latin typeface="Tahoma"/>
              <a:cs typeface="Tahoma"/>
            </a:endParaRPr>
          </a:p>
          <a:p>
            <a:pPr lvl="1" marL="1041400" indent="-571500">
              <a:lnSpc>
                <a:spcPct val="100000"/>
              </a:lnSpc>
              <a:spcBef>
                <a:spcPts val="4320"/>
              </a:spcBef>
              <a:buFont typeface="Courier New"/>
              <a:buChar char="o"/>
              <a:tabLst>
                <a:tab pos="1041400" algn="l"/>
              </a:tabLst>
            </a:pP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Availability</a:t>
            </a:r>
            <a:r>
              <a:rPr dirty="0" sz="3200" spc="-2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200" spc="-2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-10">
                <a:solidFill>
                  <a:srgbClr val="09466C"/>
                </a:solidFill>
                <a:latin typeface="Tahoma"/>
                <a:cs typeface="Tahoma"/>
              </a:rPr>
              <a:t>funding</a:t>
            </a:r>
            <a:endParaRPr sz="3200">
              <a:latin typeface="Tahoma"/>
              <a:cs typeface="Tahoma"/>
            </a:endParaRPr>
          </a:p>
          <a:p>
            <a:pPr lvl="1" marL="1041400" indent="-57150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1041400" algn="l"/>
              </a:tabLst>
            </a:pPr>
            <a:r>
              <a:rPr dirty="0" sz="3200" spc="-10">
                <a:solidFill>
                  <a:srgbClr val="09466C"/>
                </a:solidFill>
                <a:latin typeface="Tahoma"/>
                <a:cs typeface="Tahoma"/>
              </a:rPr>
              <a:t>Liaison</a:t>
            </a:r>
            <a:r>
              <a:rPr dirty="0" sz="3200" spc="-39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with</a:t>
            </a:r>
            <a:r>
              <a:rPr dirty="0" sz="3200" spc="-39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Waterways</a:t>
            </a:r>
            <a:r>
              <a:rPr dirty="0" sz="3200" spc="-3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-45">
                <a:solidFill>
                  <a:srgbClr val="09466C"/>
                </a:solidFill>
                <a:latin typeface="Tahoma"/>
                <a:cs typeface="Tahoma"/>
              </a:rPr>
              <a:t>Ireland</a:t>
            </a:r>
            <a:r>
              <a:rPr dirty="0" sz="3200" spc="-4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-10">
                <a:solidFill>
                  <a:srgbClr val="09466C"/>
                </a:solidFill>
                <a:latin typeface="Tahoma"/>
                <a:cs typeface="Tahoma"/>
              </a:rPr>
              <a:t>on</a:t>
            </a:r>
            <a:r>
              <a:rPr dirty="0" sz="3200" spc="-3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200" spc="-38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-45">
                <a:solidFill>
                  <a:srgbClr val="09466C"/>
                </a:solidFill>
                <a:latin typeface="Tahoma"/>
                <a:cs typeface="Tahoma"/>
              </a:rPr>
              <a:t>use</a:t>
            </a:r>
            <a:r>
              <a:rPr dirty="0" sz="3200" spc="-3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200" spc="-36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-50">
                <a:solidFill>
                  <a:srgbClr val="09466C"/>
                </a:solidFill>
                <a:latin typeface="Tahoma"/>
                <a:cs typeface="Tahoma"/>
              </a:rPr>
              <a:t>Tarmonbarry</a:t>
            </a:r>
            <a:r>
              <a:rPr dirty="0" sz="3200" spc="-4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200" spc="85">
                <a:solidFill>
                  <a:srgbClr val="09466C"/>
                </a:solidFill>
                <a:latin typeface="Tahoma"/>
                <a:cs typeface="Tahoma"/>
              </a:rPr>
              <a:t>Weir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266" rIns="0" bIns="0" rtlCol="0" vert="horz">
            <a:spAutoFit/>
          </a:bodyPr>
          <a:lstStyle/>
          <a:p>
            <a:pPr marL="607695">
              <a:lnSpc>
                <a:spcPct val="100000"/>
              </a:lnSpc>
              <a:spcBef>
                <a:spcPts val="100"/>
              </a:spcBef>
            </a:pPr>
            <a:r>
              <a:rPr dirty="0" spc="145">
                <a:solidFill>
                  <a:srgbClr val="8BC53E"/>
                </a:solidFill>
              </a:rPr>
              <a:t>Main</a:t>
            </a:r>
            <a:r>
              <a:rPr dirty="0" spc="-620">
                <a:solidFill>
                  <a:srgbClr val="8BC53E"/>
                </a:solidFill>
              </a:rPr>
              <a:t> </a:t>
            </a:r>
            <a:r>
              <a:rPr dirty="0">
                <a:solidFill>
                  <a:srgbClr val="8BC53E"/>
                </a:solidFill>
              </a:rPr>
              <a:t>Route</a:t>
            </a:r>
            <a:r>
              <a:rPr dirty="0" spc="-610">
                <a:solidFill>
                  <a:srgbClr val="8BC53E"/>
                </a:solidFill>
              </a:rPr>
              <a:t> </a:t>
            </a:r>
            <a:r>
              <a:rPr dirty="0" spc="-10">
                <a:solidFill>
                  <a:srgbClr val="8BC53E"/>
                </a:solidFill>
              </a:rPr>
              <a:t>Considerations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64437" y="2122678"/>
            <a:ext cx="12457430" cy="4964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 spc="60">
                <a:solidFill>
                  <a:srgbClr val="09466C"/>
                </a:solidFill>
                <a:latin typeface="Tahoma"/>
                <a:cs typeface="Tahoma"/>
              </a:rPr>
              <a:t>Off-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road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90">
                <a:solidFill>
                  <a:srgbClr val="09466C"/>
                </a:solidFill>
                <a:latin typeface="Tahoma"/>
                <a:cs typeface="Tahoma"/>
              </a:rPr>
              <a:t>to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greatest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possible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65">
                <a:solidFill>
                  <a:srgbClr val="09466C"/>
                </a:solidFill>
                <a:latin typeface="Tahoma"/>
                <a:cs typeface="Tahoma"/>
              </a:rPr>
              <a:t>extent,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65">
                <a:solidFill>
                  <a:srgbClr val="09466C"/>
                </a:solidFill>
                <a:latin typeface="Tahoma"/>
                <a:cs typeface="Tahoma"/>
              </a:rPr>
              <a:t>for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user</a:t>
            </a:r>
            <a:r>
              <a:rPr dirty="0" sz="3600" spc="-4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safety</a:t>
            </a:r>
            <a:endParaRPr sz="36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432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Usable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65">
                <a:solidFill>
                  <a:srgbClr val="09466C"/>
                </a:solidFill>
                <a:latin typeface="Tahoma"/>
                <a:cs typeface="Tahoma"/>
              </a:rPr>
              <a:t>for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majority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the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year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95">
                <a:solidFill>
                  <a:srgbClr val="09466C"/>
                </a:solidFill>
                <a:latin typeface="Tahoma"/>
                <a:cs typeface="Tahoma"/>
              </a:rPr>
              <a:t>(i.e.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avoid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flood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55">
                <a:solidFill>
                  <a:srgbClr val="09466C"/>
                </a:solidFill>
                <a:latin typeface="Tahoma"/>
                <a:cs typeface="Tahoma"/>
              </a:rPr>
              <a:t>risk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zones)</a:t>
            </a:r>
            <a:endParaRPr sz="36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432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Affordable</a:t>
            </a:r>
            <a:endParaRPr sz="36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4325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 spc="45">
                <a:solidFill>
                  <a:srgbClr val="09466C"/>
                </a:solidFill>
                <a:latin typeface="Tahoma"/>
                <a:cs typeface="Tahoma"/>
              </a:rPr>
              <a:t>Minimise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impact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on</a:t>
            </a:r>
            <a:r>
              <a:rPr dirty="0" sz="3600" spc="-4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40">
                <a:solidFill>
                  <a:srgbClr val="09466C"/>
                </a:solidFill>
                <a:latin typeface="Tahoma"/>
                <a:cs typeface="Tahoma"/>
              </a:rPr>
              <a:t>existing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land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uses</a:t>
            </a:r>
            <a:endParaRPr sz="36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432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3600" spc="45">
                <a:solidFill>
                  <a:srgbClr val="09466C"/>
                </a:solidFill>
                <a:latin typeface="Tahoma"/>
                <a:cs typeface="Tahoma"/>
              </a:rPr>
              <a:t>Minimise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impact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on</a:t>
            </a:r>
            <a:r>
              <a:rPr dirty="0" sz="3600" spc="-45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40">
                <a:solidFill>
                  <a:srgbClr val="09466C"/>
                </a:solidFill>
                <a:latin typeface="Tahoma"/>
                <a:cs typeface="Tahoma"/>
              </a:rPr>
              <a:t>existing</a:t>
            </a:r>
            <a:r>
              <a:rPr dirty="0" sz="3600" spc="-4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residents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266" rIns="0" bIns="0" rtlCol="0" vert="horz">
            <a:spAutoFit/>
          </a:bodyPr>
          <a:lstStyle/>
          <a:p>
            <a:pPr marL="185864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8BC53E"/>
                </a:solidFill>
              </a:rPr>
              <a:t>Greenway</a:t>
            </a:r>
            <a:r>
              <a:rPr dirty="0" spc="-620">
                <a:solidFill>
                  <a:srgbClr val="8BC53E"/>
                </a:solidFill>
              </a:rPr>
              <a:t> </a:t>
            </a:r>
            <a:r>
              <a:rPr dirty="0" spc="-10">
                <a:solidFill>
                  <a:srgbClr val="8BC53E"/>
                </a:solidFill>
              </a:rPr>
              <a:t>Design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584200" marR="497205" indent="-5721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584200" algn="l"/>
              </a:tabLst>
            </a:pPr>
            <a:r>
              <a:rPr dirty="0" spc="-50"/>
              <a:t>Lands</a:t>
            </a:r>
            <a:r>
              <a:rPr dirty="0" spc="-535"/>
              <a:t> </a:t>
            </a:r>
            <a:r>
              <a:rPr dirty="0"/>
              <a:t>are</a:t>
            </a:r>
            <a:r>
              <a:rPr dirty="0" spc="-505"/>
              <a:t> </a:t>
            </a:r>
            <a:r>
              <a:rPr dirty="0" spc="85"/>
              <a:t>to</a:t>
            </a:r>
            <a:r>
              <a:rPr dirty="0" spc="-515"/>
              <a:t> </a:t>
            </a:r>
            <a:r>
              <a:rPr dirty="0" spc="-30"/>
              <a:t>be</a:t>
            </a:r>
            <a:r>
              <a:rPr dirty="0" spc="-490"/>
              <a:t> </a:t>
            </a:r>
            <a:r>
              <a:rPr dirty="0" spc="-10"/>
              <a:t>acquired</a:t>
            </a:r>
            <a:r>
              <a:rPr dirty="0" spc="-525"/>
              <a:t> </a:t>
            </a:r>
            <a:r>
              <a:rPr dirty="0" spc="-70"/>
              <a:t>(not</a:t>
            </a:r>
            <a:r>
              <a:rPr dirty="0" spc="-520"/>
              <a:t> </a:t>
            </a:r>
            <a:r>
              <a:rPr dirty="0" spc="-25"/>
              <a:t>permissive</a:t>
            </a:r>
            <a:r>
              <a:rPr dirty="0" spc="-515"/>
              <a:t> </a:t>
            </a:r>
            <a:r>
              <a:rPr dirty="0" spc="-90"/>
              <a:t>access). </a:t>
            </a:r>
            <a:r>
              <a:rPr dirty="0" spc="-20"/>
              <a:t>This</a:t>
            </a:r>
            <a:r>
              <a:rPr dirty="0" spc="-520"/>
              <a:t> </a:t>
            </a:r>
            <a:r>
              <a:rPr dirty="0"/>
              <a:t>is</a:t>
            </a:r>
            <a:r>
              <a:rPr dirty="0" spc="-515"/>
              <a:t> </a:t>
            </a:r>
            <a:r>
              <a:rPr dirty="0" spc="-204"/>
              <a:t>TII</a:t>
            </a:r>
            <a:r>
              <a:rPr dirty="0" spc="-515"/>
              <a:t> </a:t>
            </a:r>
            <a:r>
              <a:rPr dirty="0"/>
              <a:t>requirement</a:t>
            </a:r>
            <a:r>
              <a:rPr dirty="0" spc="-509"/>
              <a:t> </a:t>
            </a:r>
            <a:r>
              <a:rPr dirty="0" spc="75"/>
              <a:t>for</a:t>
            </a:r>
            <a:r>
              <a:rPr dirty="0" spc="-484"/>
              <a:t> </a:t>
            </a:r>
            <a:r>
              <a:rPr dirty="0" spc="-10"/>
              <a:t>Greenways</a:t>
            </a:r>
          </a:p>
          <a:p>
            <a:pPr marL="584200" indent="-571500">
              <a:lnSpc>
                <a:spcPct val="100000"/>
              </a:lnSpc>
              <a:spcBef>
                <a:spcPts val="480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pc="-30"/>
              <a:t>Surface</a:t>
            </a:r>
            <a:r>
              <a:rPr dirty="0" spc="-535"/>
              <a:t> </a:t>
            </a:r>
            <a:r>
              <a:rPr dirty="0"/>
              <a:t>is</a:t>
            </a:r>
            <a:r>
              <a:rPr dirty="0" spc="-509"/>
              <a:t> </a:t>
            </a:r>
            <a:r>
              <a:rPr dirty="0" spc="85"/>
              <a:t>to</a:t>
            </a:r>
            <a:r>
              <a:rPr dirty="0" spc="-515"/>
              <a:t> </a:t>
            </a:r>
            <a:r>
              <a:rPr dirty="0" spc="-30"/>
              <a:t>be</a:t>
            </a:r>
            <a:r>
              <a:rPr dirty="0" spc="-495"/>
              <a:t> </a:t>
            </a:r>
            <a:r>
              <a:rPr dirty="0" spc="-40"/>
              <a:t>sealed</a:t>
            </a:r>
            <a:r>
              <a:rPr dirty="0" spc="-530"/>
              <a:t> </a:t>
            </a:r>
            <a:r>
              <a:rPr dirty="0" spc="-220"/>
              <a:t>(i.e.</a:t>
            </a:r>
            <a:r>
              <a:rPr dirty="0" spc="-500"/>
              <a:t> </a:t>
            </a:r>
            <a:r>
              <a:rPr dirty="0" spc="-10"/>
              <a:t>tarmac)</a:t>
            </a:r>
          </a:p>
          <a:p>
            <a:pPr marL="584200" indent="-571500">
              <a:lnSpc>
                <a:spcPct val="100000"/>
              </a:lnSpc>
              <a:spcBef>
                <a:spcPts val="4800"/>
              </a:spcBef>
              <a:buFont typeface="Arial"/>
              <a:buChar char="•"/>
              <a:tabLst>
                <a:tab pos="584200" algn="l"/>
              </a:tabLst>
            </a:pPr>
            <a:r>
              <a:rPr dirty="0"/>
              <a:t>Greenway</a:t>
            </a:r>
            <a:r>
              <a:rPr dirty="0" spc="-535"/>
              <a:t> </a:t>
            </a:r>
            <a:r>
              <a:rPr dirty="0"/>
              <a:t>is</a:t>
            </a:r>
            <a:r>
              <a:rPr dirty="0" spc="-525"/>
              <a:t> </a:t>
            </a:r>
            <a:r>
              <a:rPr dirty="0" spc="85"/>
              <a:t>to</a:t>
            </a:r>
            <a:r>
              <a:rPr dirty="0" spc="-500"/>
              <a:t> </a:t>
            </a:r>
            <a:r>
              <a:rPr dirty="0" spc="-20"/>
              <a:t>be</a:t>
            </a:r>
            <a:r>
              <a:rPr dirty="0" spc="-495"/>
              <a:t> </a:t>
            </a:r>
            <a:r>
              <a:rPr dirty="0" spc="-55"/>
              <a:t>designed</a:t>
            </a:r>
            <a:r>
              <a:rPr dirty="0" spc="-530"/>
              <a:t> </a:t>
            </a:r>
            <a:r>
              <a:rPr dirty="0" spc="-25"/>
              <a:t>to:</a:t>
            </a:r>
          </a:p>
          <a:p>
            <a:pPr lvl="1" marL="1041400" marR="5080" indent="-571500">
              <a:lnSpc>
                <a:spcPct val="100000"/>
              </a:lnSpc>
              <a:spcBef>
                <a:spcPts val="10"/>
              </a:spcBef>
              <a:buFont typeface="Courier New"/>
              <a:buChar char="o"/>
              <a:tabLst>
                <a:tab pos="1041400" algn="l"/>
              </a:tabLst>
            </a:pP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National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55">
                <a:solidFill>
                  <a:srgbClr val="09466C"/>
                </a:solidFill>
                <a:latin typeface="Tahoma"/>
                <a:cs typeface="Tahoma"/>
              </a:rPr>
              <a:t>Cycle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Manual,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50">
                <a:solidFill>
                  <a:srgbClr val="09466C"/>
                </a:solidFill>
                <a:latin typeface="Tahoma"/>
                <a:cs typeface="Tahoma"/>
              </a:rPr>
              <a:t>and</a:t>
            </a:r>
            <a:r>
              <a:rPr dirty="0" sz="3600" spc="-42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70">
                <a:solidFill>
                  <a:srgbClr val="09466C"/>
                </a:solidFill>
                <a:latin typeface="Tahoma"/>
                <a:cs typeface="Tahoma"/>
              </a:rPr>
              <a:t>TII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Rural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Cycleway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Design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(Offline</a:t>
            </a:r>
            <a:r>
              <a:rPr dirty="0" sz="3600" spc="-50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95">
                <a:solidFill>
                  <a:srgbClr val="09466C"/>
                </a:solidFill>
                <a:latin typeface="Tahoma"/>
                <a:cs typeface="Tahoma"/>
              </a:rPr>
              <a:t>&amp;</a:t>
            </a:r>
            <a:r>
              <a:rPr dirty="0" sz="3600" spc="-4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Greenway)</a:t>
            </a:r>
            <a:endParaRPr sz="3600">
              <a:latin typeface="Tahoma"/>
              <a:cs typeface="Tahoma"/>
            </a:endParaRPr>
          </a:p>
          <a:p>
            <a:pPr lvl="2" marL="1955800" indent="-571500">
              <a:lnSpc>
                <a:spcPct val="100000"/>
              </a:lnSpc>
              <a:buFont typeface="Wingdings"/>
              <a:buChar char=""/>
              <a:tabLst>
                <a:tab pos="1955800" algn="l"/>
              </a:tabLst>
            </a:pPr>
            <a:r>
              <a:rPr dirty="0" sz="3600" spc="-35">
                <a:solidFill>
                  <a:srgbClr val="09466C"/>
                </a:solidFill>
                <a:latin typeface="Tahoma"/>
                <a:cs typeface="Tahoma"/>
              </a:rPr>
              <a:t>Approx.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70">
                <a:solidFill>
                  <a:srgbClr val="09466C"/>
                </a:solidFill>
                <a:latin typeface="Tahoma"/>
                <a:cs typeface="Tahoma"/>
              </a:rPr>
              <a:t>3.5m</a:t>
            </a:r>
            <a:r>
              <a:rPr dirty="0" sz="3600" spc="-5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40">
                <a:solidFill>
                  <a:srgbClr val="09466C"/>
                </a:solidFill>
                <a:latin typeface="Tahoma"/>
                <a:cs typeface="Tahoma"/>
              </a:rPr>
              <a:t>corridor</a:t>
            </a:r>
            <a:endParaRPr sz="3600">
              <a:latin typeface="Tahoma"/>
              <a:cs typeface="Tahoma"/>
            </a:endParaRPr>
          </a:p>
          <a:p>
            <a:pPr lvl="2" marL="1955800" indent="-571500">
              <a:lnSpc>
                <a:spcPct val="100000"/>
              </a:lnSpc>
              <a:buFont typeface="Wingdings"/>
              <a:buChar char=""/>
              <a:tabLst>
                <a:tab pos="1955800" algn="l"/>
              </a:tabLst>
            </a:pP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Desirable</a:t>
            </a:r>
            <a:r>
              <a:rPr dirty="0" sz="3600" spc="-4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50">
                <a:solidFill>
                  <a:srgbClr val="09466C"/>
                </a:solidFill>
                <a:latin typeface="Tahoma"/>
                <a:cs typeface="Tahoma"/>
              </a:rPr>
              <a:t>max.</a:t>
            </a:r>
            <a:r>
              <a:rPr dirty="0" sz="3600" spc="-409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30">
                <a:solidFill>
                  <a:srgbClr val="09466C"/>
                </a:solidFill>
                <a:latin typeface="Tahoma"/>
                <a:cs typeface="Tahoma"/>
              </a:rPr>
              <a:t>gradient</a:t>
            </a:r>
            <a:r>
              <a:rPr dirty="0" sz="3600" spc="-43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335">
                <a:solidFill>
                  <a:srgbClr val="09466C"/>
                </a:solidFill>
                <a:latin typeface="Tahoma"/>
                <a:cs typeface="Tahoma"/>
              </a:rPr>
              <a:t>3%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266" rIns="0" bIns="0" rtlCol="0" vert="horz">
            <a:spAutoFit/>
          </a:bodyPr>
          <a:lstStyle/>
          <a:p>
            <a:pPr marL="2280920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8BC53E"/>
                </a:solidFill>
              </a:rPr>
              <a:t>Constraints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92400" y="476618"/>
            <a:ext cx="2445004" cy="60717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1200962"/>
            <a:ext cx="12148566" cy="85909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008368" y="219582"/>
            <a:ext cx="379349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8BC53E"/>
                </a:solidFill>
              </a:rPr>
              <a:t>Route</a:t>
            </a:r>
            <a:r>
              <a:rPr dirty="0" spc="-560">
                <a:solidFill>
                  <a:srgbClr val="8BC53E"/>
                </a:solidFill>
              </a:rPr>
              <a:t> </a:t>
            </a:r>
            <a:r>
              <a:rPr dirty="0" spc="-10">
                <a:solidFill>
                  <a:srgbClr val="8BC53E"/>
                </a:solidFill>
              </a:rPr>
              <a:t>Phasing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92400" y="476618"/>
            <a:ext cx="2445004" cy="60717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24331" y="2908807"/>
            <a:ext cx="5146675" cy="3866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4200" marR="5080" indent="-5715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4200" algn="l"/>
              </a:tabLst>
            </a:pP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Phase</a:t>
            </a:r>
            <a:r>
              <a:rPr dirty="0" sz="3600" spc="-44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50">
                <a:solidFill>
                  <a:srgbClr val="09466C"/>
                </a:solidFill>
                <a:latin typeface="Tahoma"/>
                <a:cs typeface="Tahoma"/>
              </a:rPr>
              <a:t>1:</a:t>
            </a:r>
            <a:r>
              <a:rPr dirty="0" sz="3600" spc="-39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Clondra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90">
                <a:solidFill>
                  <a:srgbClr val="09466C"/>
                </a:solidFill>
                <a:latin typeface="Tahoma"/>
                <a:cs typeface="Tahoma"/>
              </a:rPr>
              <a:t>to</a:t>
            </a:r>
            <a:r>
              <a:rPr dirty="0" sz="3600" spc="-41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the </a:t>
            </a:r>
            <a:r>
              <a:rPr dirty="0" sz="3600" spc="-20">
                <a:solidFill>
                  <a:srgbClr val="09466C"/>
                </a:solidFill>
                <a:latin typeface="Tahoma"/>
                <a:cs typeface="Tahoma"/>
              </a:rPr>
              <a:t>eastern</a:t>
            </a:r>
            <a:r>
              <a:rPr dirty="0" sz="3600" spc="-4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bank</a:t>
            </a:r>
            <a:r>
              <a:rPr dirty="0" sz="3600" spc="-45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3600" spc="-43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the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River</a:t>
            </a:r>
            <a:r>
              <a:rPr dirty="0" sz="3600" spc="-33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Shannon</a:t>
            </a:r>
            <a:endParaRPr sz="3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295"/>
              </a:spcBef>
              <a:buClr>
                <a:srgbClr val="09466C"/>
              </a:buClr>
              <a:buFont typeface="Arial"/>
              <a:buChar char="•"/>
            </a:pPr>
            <a:endParaRPr sz="3600">
              <a:latin typeface="Tahoma"/>
              <a:cs typeface="Tahoma"/>
            </a:endParaRPr>
          </a:p>
          <a:p>
            <a:pPr marL="584200" marR="358140" indent="-571500">
              <a:lnSpc>
                <a:spcPct val="100000"/>
              </a:lnSpc>
              <a:buFont typeface="Arial"/>
              <a:buChar char="•"/>
              <a:tabLst>
                <a:tab pos="584200" algn="l"/>
              </a:tabLst>
            </a:pP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Phase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50">
                <a:solidFill>
                  <a:srgbClr val="09466C"/>
                </a:solidFill>
                <a:latin typeface="Tahoma"/>
                <a:cs typeface="Tahoma"/>
              </a:rPr>
              <a:t>2:</a:t>
            </a:r>
            <a:r>
              <a:rPr dirty="0" sz="3600" spc="-4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Crossing</a:t>
            </a:r>
            <a:r>
              <a:rPr dirty="0" sz="3600" spc="-47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25">
                <a:solidFill>
                  <a:srgbClr val="09466C"/>
                </a:solidFill>
                <a:latin typeface="Tahoma"/>
                <a:cs typeface="Tahoma"/>
              </a:rPr>
              <a:t>the </a:t>
            </a:r>
            <a:r>
              <a:rPr dirty="0" sz="3600">
                <a:solidFill>
                  <a:srgbClr val="09466C"/>
                </a:solidFill>
                <a:latin typeface="Tahoma"/>
                <a:cs typeface="Tahoma"/>
              </a:rPr>
              <a:t>River</a:t>
            </a:r>
            <a:r>
              <a:rPr dirty="0" sz="3600" spc="-33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3600" spc="-10">
                <a:solidFill>
                  <a:srgbClr val="09466C"/>
                </a:solidFill>
                <a:latin typeface="Tahoma"/>
                <a:cs typeface="Tahoma"/>
              </a:rPr>
              <a:t>Shannon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00800" y="1485925"/>
            <a:ext cx="8719185" cy="8013065"/>
            <a:chOff x="6400800" y="1485925"/>
            <a:chExt cx="8719185" cy="80130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0800" y="1485925"/>
              <a:ext cx="8718804" cy="80130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4305" y="1599182"/>
              <a:ext cx="6302743" cy="76423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8147" rIns="0" bIns="0" rtlCol="0" vert="horz">
            <a:spAutoFit/>
          </a:bodyPr>
          <a:lstStyle/>
          <a:p>
            <a:pPr marL="937260" marR="5080" indent="-66802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Phase</a:t>
            </a:r>
            <a:r>
              <a:rPr dirty="0" spc="-580"/>
              <a:t> </a:t>
            </a:r>
            <a:r>
              <a:rPr dirty="0" spc="-195"/>
              <a:t>1:</a:t>
            </a:r>
            <a:r>
              <a:rPr dirty="0" spc="-545"/>
              <a:t> </a:t>
            </a:r>
            <a:r>
              <a:rPr dirty="0"/>
              <a:t>Clondra</a:t>
            </a:r>
            <a:r>
              <a:rPr dirty="0" spc="-580"/>
              <a:t> </a:t>
            </a:r>
            <a:r>
              <a:rPr dirty="0" spc="105"/>
              <a:t>to</a:t>
            </a:r>
            <a:r>
              <a:rPr dirty="0" spc="-575"/>
              <a:t> </a:t>
            </a:r>
            <a:r>
              <a:rPr dirty="0"/>
              <a:t>the</a:t>
            </a:r>
            <a:r>
              <a:rPr dirty="0" spc="-575"/>
              <a:t> </a:t>
            </a:r>
            <a:r>
              <a:rPr dirty="0" spc="-10"/>
              <a:t>eastern </a:t>
            </a:r>
            <a:r>
              <a:rPr dirty="0" spc="-35"/>
              <a:t>bank</a:t>
            </a:r>
            <a:r>
              <a:rPr dirty="0" spc="-630"/>
              <a:t> </a:t>
            </a:r>
            <a:r>
              <a:rPr dirty="0" spc="55"/>
              <a:t>of</a:t>
            </a:r>
            <a:r>
              <a:rPr dirty="0" spc="-615"/>
              <a:t> </a:t>
            </a:r>
            <a:r>
              <a:rPr dirty="0"/>
              <a:t>the</a:t>
            </a:r>
            <a:r>
              <a:rPr dirty="0" spc="-630"/>
              <a:t> </a:t>
            </a:r>
            <a:r>
              <a:rPr dirty="0" spc="50"/>
              <a:t>River</a:t>
            </a:r>
            <a:r>
              <a:rPr dirty="0" spc="-625"/>
              <a:t> </a:t>
            </a:r>
            <a:r>
              <a:rPr dirty="0" spc="-10"/>
              <a:t>Shannon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1243" y="4029583"/>
            <a:ext cx="2557145" cy="2220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1480" marR="5080" indent="-399415">
              <a:lnSpc>
                <a:spcPct val="100000"/>
              </a:lnSpc>
              <a:spcBef>
                <a:spcPts val="100"/>
              </a:spcBef>
              <a:buChar char="•"/>
              <a:tabLst>
                <a:tab pos="411480" algn="l"/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Arial"/>
                <a:cs typeface="Arial"/>
              </a:rPr>
              <a:t>	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1A: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Western</a:t>
            </a:r>
            <a:r>
              <a:rPr dirty="0" sz="2400" spc="-114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865"/>
              </a:spcBef>
              <a:buClr>
                <a:srgbClr val="09466C"/>
              </a:buClr>
              <a:buFont typeface="Arial"/>
              <a:buChar char="•"/>
            </a:pPr>
            <a:endParaRPr sz="2400">
              <a:latin typeface="Tahoma"/>
              <a:cs typeface="Tahoma"/>
            </a:endParaRPr>
          </a:p>
          <a:p>
            <a:pPr marL="356870" marR="193675" indent="-344805">
              <a:lnSpc>
                <a:spcPct val="100000"/>
              </a:lnSpc>
              <a:buChar char="•"/>
              <a:tabLst>
                <a:tab pos="356870" algn="l"/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Arial"/>
                <a:cs typeface="Arial"/>
              </a:rPr>
              <a:t>	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1B: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Eastern</a:t>
            </a:r>
            <a:r>
              <a:rPr dirty="0" sz="2400" spc="-36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5038" y="1889143"/>
            <a:ext cx="11276158" cy="79183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994025" marR="5080" indent="-240665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Phase</a:t>
            </a:r>
            <a:r>
              <a:rPr dirty="0" spc="-600"/>
              <a:t> </a:t>
            </a:r>
            <a:r>
              <a:rPr dirty="0" spc="-195"/>
              <a:t>2:</a:t>
            </a:r>
            <a:r>
              <a:rPr dirty="0" spc="-560"/>
              <a:t> </a:t>
            </a:r>
            <a:r>
              <a:rPr dirty="0"/>
              <a:t>Crossing</a:t>
            </a:r>
            <a:r>
              <a:rPr dirty="0" spc="-590"/>
              <a:t> </a:t>
            </a:r>
            <a:r>
              <a:rPr dirty="0"/>
              <a:t>the</a:t>
            </a:r>
            <a:r>
              <a:rPr dirty="0" spc="-590"/>
              <a:t> </a:t>
            </a:r>
            <a:r>
              <a:rPr dirty="0" spc="40"/>
              <a:t>River </a:t>
            </a:r>
            <a:r>
              <a:rPr dirty="0" spc="-10"/>
              <a:t>Shannon</a:t>
            </a:r>
          </a:p>
        </p:txBody>
      </p:sp>
      <p:sp>
        <p:nvSpPr>
          <p:cNvPr id="3" name="object 3"/>
          <p:cNvSpPr/>
          <p:nvPr/>
        </p:nvSpPr>
        <p:spPr>
          <a:xfrm>
            <a:off x="685800" y="55117"/>
            <a:ext cx="3944620" cy="928369"/>
          </a:xfrm>
          <a:custGeom>
            <a:avLst/>
            <a:gdLst/>
            <a:ahLst/>
            <a:cxnLst/>
            <a:rect l="l" t="t" r="r" b="b"/>
            <a:pathLst>
              <a:path w="3944620" h="928369">
                <a:moveTo>
                  <a:pt x="680085" y="926211"/>
                </a:moveTo>
                <a:lnTo>
                  <a:pt x="88785" y="1905"/>
                </a:lnTo>
                <a:lnTo>
                  <a:pt x="0" y="0"/>
                </a:lnTo>
                <a:lnTo>
                  <a:pt x="615442" y="926211"/>
                </a:lnTo>
                <a:lnTo>
                  <a:pt x="680085" y="926211"/>
                </a:lnTo>
                <a:close/>
              </a:path>
              <a:path w="3944620" h="928369">
                <a:moveTo>
                  <a:pt x="1042289" y="926211"/>
                </a:moveTo>
                <a:lnTo>
                  <a:pt x="451015" y="1905"/>
                </a:lnTo>
                <a:lnTo>
                  <a:pt x="362216" y="0"/>
                </a:lnTo>
                <a:lnTo>
                  <a:pt x="977633" y="926211"/>
                </a:lnTo>
                <a:lnTo>
                  <a:pt x="1042289" y="926211"/>
                </a:lnTo>
                <a:close/>
              </a:path>
              <a:path w="3944620" h="928369">
                <a:moveTo>
                  <a:pt x="1404493" y="926211"/>
                </a:moveTo>
                <a:lnTo>
                  <a:pt x="813181" y="1905"/>
                </a:lnTo>
                <a:lnTo>
                  <a:pt x="724408" y="0"/>
                </a:lnTo>
                <a:lnTo>
                  <a:pt x="1339977" y="926211"/>
                </a:lnTo>
                <a:lnTo>
                  <a:pt x="1404493" y="926211"/>
                </a:lnTo>
                <a:close/>
              </a:path>
              <a:path w="3944620" h="928369">
                <a:moveTo>
                  <a:pt x="1769110" y="928370"/>
                </a:moveTo>
                <a:lnTo>
                  <a:pt x="1177798" y="4064"/>
                </a:lnTo>
                <a:lnTo>
                  <a:pt x="1089025" y="2159"/>
                </a:lnTo>
                <a:lnTo>
                  <a:pt x="1704467" y="928370"/>
                </a:lnTo>
                <a:lnTo>
                  <a:pt x="1769110" y="928370"/>
                </a:lnTo>
                <a:close/>
              </a:path>
              <a:path w="3944620" h="928369">
                <a:moveTo>
                  <a:pt x="2131314" y="926211"/>
                </a:moveTo>
                <a:lnTo>
                  <a:pt x="1540002" y="1905"/>
                </a:lnTo>
                <a:lnTo>
                  <a:pt x="1451229" y="0"/>
                </a:lnTo>
                <a:lnTo>
                  <a:pt x="2066798" y="926211"/>
                </a:lnTo>
                <a:lnTo>
                  <a:pt x="2131314" y="926211"/>
                </a:lnTo>
                <a:close/>
              </a:path>
              <a:path w="3944620" h="928369">
                <a:moveTo>
                  <a:pt x="2493518" y="926211"/>
                </a:moveTo>
                <a:lnTo>
                  <a:pt x="1902333" y="1905"/>
                </a:lnTo>
                <a:lnTo>
                  <a:pt x="1813433" y="0"/>
                </a:lnTo>
                <a:lnTo>
                  <a:pt x="2429002" y="926211"/>
                </a:lnTo>
                <a:lnTo>
                  <a:pt x="2493518" y="926211"/>
                </a:lnTo>
                <a:close/>
              </a:path>
              <a:path w="3944620" h="928369">
                <a:moveTo>
                  <a:pt x="2856738" y="926211"/>
                </a:moveTo>
                <a:lnTo>
                  <a:pt x="2265426" y="1905"/>
                </a:lnTo>
                <a:lnTo>
                  <a:pt x="2176653" y="0"/>
                </a:lnTo>
                <a:lnTo>
                  <a:pt x="2792095" y="926211"/>
                </a:lnTo>
                <a:lnTo>
                  <a:pt x="2856738" y="926211"/>
                </a:lnTo>
                <a:close/>
              </a:path>
              <a:path w="3944620" h="928369">
                <a:moveTo>
                  <a:pt x="3218942" y="926211"/>
                </a:moveTo>
                <a:lnTo>
                  <a:pt x="2627617" y="1905"/>
                </a:lnTo>
                <a:lnTo>
                  <a:pt x="2538857" y="0"/>
                </a:lnTo>
                <a:lnTo>
                  <a:pt x="3154426" y="926211"/>
                </a:lnTo>
                <a:lnTo>
                  <a:pt x="3218942" y="926211"/>
                </a:lnTo>
                <a:close/>
              </a:path>
              <a:path w="3944620" h="928369">
                <a:moveTo>
                  <a:pt x="3582797" y="926211"/>
                </a:moveTo>
                <a:lnTo>
                  <a:pt x="2991612" y="1905"/>
                </a:lnTo>
                <a:lnTo>
                  <a:pt x="2902712" y="0"/>
                </a:lnTo>
                <a:lnTo>
                  <a:pt x="3518281" y="926211"/>
                </a:lnTo>
                <a:lnTo>
                  <a:pt x="3582797" y="926211"/>
                </a:lnTo>
                <a:close/>
              </a:path>
              <a:path w="3944620" h="928369">
                <a:moveTo>
                  <a:pt x="3944239" y="926211"/>
                </a:moveTo>
                <a:lnTo>
                  <a:pt x="3352927" y="1905"/>
                </a:lnTo>
                <a:lnTo>
                  <a:pt x="3264154" y="0"/>
                </a:lnTo>
                <a:lnTo>
                  <a:pt x="3879596" y="926211"/>
                </a:lnTo>
                <a:lnTo>
                  <a:pt x="3944239" y="926211"/>
                </a:lnTo>
                <a:close/>
              </a:path>
            </a:pathLst>
          </a:custGeom>
          <a:solidFill>
            <a:srgbClr val="24AAE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594" y="328383"/>
            <a:ext cx="2315972" cy="9289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160" y="2910331"/>
            <a:ext cx="3409950" cy="404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2A:</a:t>
            </a:r>
            <a:endParaRPr sz="2400">
              <a:latin typeface="Tahoma"/>
              <a:cs typeface="Tahoma"/>
            </a:endParaRPr>
          </a:p>
          <a:p>
            <a:pPr marL="411480">
              <a:lnSpc>
                <a:spcPct val="100000"/>
              </a:lnSpc>
            </a:pP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Use</a:t>
            </a:r>
            <a:r>
              <a:rPr dirty="0" sz="2400" spc="-25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09466C"/>
                </a:solidFill>
                <a:latin typeface="Tahoma"/>
                <a:cs typeface="Tahoma"/>
              </a:rPr>
              <a:t>Tarmonbarry</a:t>
            </a:r>
            <a:r>
              <a:rPr dirty="0" sz="2400" spc="-26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09466C"/>
                </a:solidFill>
                <a:latin typeface="Tahoma"/>
                <a:cs typeface="Tahoma"/>
              </a:rPr>
              <a:t>Weir</a:t>
            </a:r>
            <a:endParaRPr sz="24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2B:</a:t>
            </a:r>
            <a:endParaRPr sz="2400">
              <a:latin typeface="Tahoma"/>
              <a:cs typeface="Tahoma"/>
            </a:endParaRPr>
          </a:p>
          <a:p>
            <a:pPr marL="411480">
              <a:lnSpc>
                <a:spcPct val="100000"/>
              </a:lnSpc>
            </a:pPr>
            <a:r>
              <a:rPr dirty="0" sz="2400" spc="80">
                <a:solidFill>
                  <a:srgbClr val="09466C"/>
                </a:solidFill>
                <a:latin typeface="Tahoma"/>
                <a:cs typeface="Tahoma"/>
              </a:rPr>
              <a:t>On</a:t>
            </a:r>
            <a:r>
              <a:rPr dirty="0" sz="2400" spc="-27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footpath</a:t>
            </a:r>
            <a:r>
              <a:rPr dirty="0" sz="2400" spc="-29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of</a:t>
            </a:r>
            <a:r>
              <a:rPr dirty="0" sz="2400" spc="-26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105">
                <a:solidFill>
                  <a:srgbClr val="09466C"/>
                </a:solidFill>
                <a:latin typeface="Tahoma"/>
                <a:cs typeface="Tahoma"/>
              </a:rPr>
              <a:t>N5</a:t>
            </a:r>
            <a:endParaRPr sz="2400"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2880"/>
              </a:spcBef>
              <a:buFont typeface="Arial"/>
              <a:buChar char="•"/>
              <a:tabLst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2C:</a:t>
            </a:r>
            <a:endParaRPr sz="2400">
              <a:latin typeface="Tahoma"/>
              <a:cs typeface="Tahoma"/>
            </a:endParaRPr>
          </a:p>
          <a:p>
            <a:pPr marL="411480">
              <a:lnSpc>
                <a:spcPct val="100000"/>
              </a:lnSpc>
            </a:pPr>
            <a:r>
              <a:rPr dirty="0" sz="2400" spc="65">
                <a:solidFill>
                  <a:srgbClr val="09466C"/>
                </a:solidFill>
                <a:latin typeface="Tahoma"/>
                <a:cs typeface="Tahoma"/>
              </a:rPr>
              <a:t>New</a:t>
            </a:r>
            <a:r>
              <a:rPr dirty="0" sz="2400" spc="-34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Cycleway</a:t>
            </a:r>
            <a:r>
              <a:rPr dirty="0" sz="2400" spc="-325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466C"/>
                </a:solidFill>
                <a:latin typeface="Tahoma"/>
                <a:cs typeface="Tahoma"/>
              </a:rPr>
              <a:t>Bridge</a:t>
            </a:r>
            <a:endParaRPr sz="2400">
              <a:latin typeface="Tahoma"/>
              <a:cs typeface="Tahoma"/>
            </a:endParaRPr>
          </a:p>
          <a:p>
            <a:pPr marL="411480" marR="366395" indent="-399415">
              <a:lnSpc>
                <a:spcPct val="100000"/>
              </a:lnSpc>
              <a:spcBef>
                <a:spcPts val="2880"/>
              </a:spcBef>
              <a:buChar char="•"/>
              <a:tabLst>
                <a:tab pos="411480" algn="l"/>
                <a:tab pos="583565" algn="l"/>
              </a:tabLst>
            </a:pPr>
            <a:r>
              <a:rPr dirty="0" sz="2400">
                <a:solidFill>
                  <a:srgbClr val="09466C"/>
                </a:solidFill>
                <a:latin typeface="Arial"/>
                <a:cs typeface="Arial"/>
              </a:rPr>
              <a:t>	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Option</a:t>
            </a:r>
            <a:r>
              <a:rPr dirty="0" sz="2400" spc="-10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09466C"/>
                </a:solidFill>
                <a:latin typeface="Tahoma"/>
                <a:cs typeface="Tahoma"/>
              </a:rPr>
              <a:t>2D: </a:t>
            </a:r>
            <a:r>
              <a:rPr dirty="0" sz="2400">
                <a:solidFill>
                  <a:srgbClr val="09466C"/>
                </a:solidFill>
                <a:latin typeface="Tahoma"/>
                <a:cs typeface="Tahoma"/>
              </a:rPr>
              <a:t>Cantilevered</a:t>
            </a:r>
            <a:r>
              <a:rPr dirty="0" sz="2400" spc="-180">
                <a:solidFill>
                  <a:srgbClr val="09466C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09466C"/>
                </a:solidFill>
                <a:latin typeface="Tahoma"/>
                <a:cs typeface="Tahoma"/>
              </a:rPr>
              <a:t>Bridge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16463" y="1657022"/>
            <a:ext cx="11572682" cy="8112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Karen Reardon</dc:creator>
  <dc:title>Recruitment Day Presentation</dc:title>
  <dcterms:created xsi:type="dcterms:W3CDTF">2026-07-29T12:08:51Z</dcterms:created>
  <dcterms:modified xsi:type="dcterms:W3CDTF">2026-07-29T12:08:51Z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2026-07-29T00:00:00Z</vt:filetime>
  </property>
  <property fmtid="{D5CDD505-2E9C-101B-9397-08002B2CF9AE}" pid="5" name="Producer">
    <vt:lpwstr>Microsoft® PowerPoint® for Microsoft 365</vt:lpwstr>
  </property>
</Properties>
</file>